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6"/>
  </p:notesMasterIdLst>
  <p:sldIdLst>
    <p:sldId id="454" r:id="rId2"/>
    <p:sldId id="456" r:id="rId3"/>
    <p:sldId id="457" r:id="rId4"/>
    <p:sldId id="458" r:id="rId5"/>
    <p:sldId id="486" r:id="rId6"/>
    <p:sldId id="501" r:id="rId7"/>
    <p:sldId id="502" r:id="rId8"/>
    <p:sldId id="461" r:id="rId9"/>
    <p:sldId id="506" r:id="rId10"/>
    <p:sldId id="462" r:id="rId11"/>
    <p:sldId id="463" r:id="rId12"/>
    <p:sldId id="464" r:id="rId13"/>
    <p:sldId id="493" r:id="rId14"/>
    <p:sldId id="494" r:id="rId15"/>
    <p:sldId id="495" r:id="rId16"/>
    <p:sldId id="496" r:id="rId17"/>
    <p:sldId id="497" r:id="rId18"/>
    <p:sldId id="498" r:id="rId19"/>
    <p:sldId id="465" r:id="rId20"/>
    <p:sldId id="499" r:id="rId21"/>
    <p:sldId id="466" r:id="rId22"/>
    <p:sldId id="467" r:id="rId23"/>
    <p:sldId id="468" r:id="rId24"/>
    <p:sldId id="469" r:id="rId25"/>
    <p:sldId id="470" r:id="rId26"/>
    <p:sldId id="471" r:id="rId27"/>
    <p:sldId id="472" r:id="rId28"/>
    <p:sldId id="473" r:id="rId29"/>
    <p:sldId id="474" r:id="rId30"/>
    <p:sldId id="475" r:id="rId31"/>
    <p:sldId id="476" r:id="rId32"/>
    <p:sldId id="477" r:id="rId33"/>
    <p:sldId id="490" r:id="rId34"/>
    <p:sldId id="491" r:id="rId35"/>
    <p:sldId id="492" r:id="rId36"/>
    <p:sldId id="503" r:id="rId37"/>
    <p:sldId id="504" r:id="rId38"/>
    <p:sldId id="505" r:id="rId39"/>
    <p:sldId id="478" r:id="rId40"/>
    <p:sldId id="481" r:id="rId41"/>
    <p:sldId id="482" r:id="rId42"/>
    <p:sldId id="483" r:id="rId43"/>
    <p:sldId id="488" r:id="rId44"/>
    <p:sldId id="48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FF"/>
    <a:srgbClr val="FF9300"/>
    <a:srgbClr val="B70051"/>
    <a:srgbClr val="FFFFFF"/>
    <a:srgbClr val="C3D69C"/>
    <a:srgbClr val="A50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029"/>
    <p:restoredTop sz="91415"/>
  </p:normalViewPr>
  <p:slideViewPr>
    <p:cSldViewPr snapToGrid="0" snapToObjects="1">
      <p:cViewPr varScale="1">
        <p:scale>
          <a:sx n="111" d="100"/>
          <a:sy n="111" d="100"/>
        </p:scale>
        <p:origin x="58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EA5DA-F518-7149-9598-EC7DB20DD91E}" type="datetimeFigureOut">
              <a:rPr lang="en-US" smtClean="0"/>
              <a:t>1/29/18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BEFAB0-C925-094D-A5C3-D4CF669299A7}" type="slidenum">
              <a:rPr lang="en-US" smtClean="0"/>
              <a:t>‹#›</a:t>
            </a:fld>
            <a:endParaRPr lang="en-US"/>
          </a:p>
        </p:txBody>
      </p:sp>
    </p:spTree>
    <p:extLst>
      <p:ext uri="{BB962C8B-B14F-4D97-AF65-F5344CB8AC3E}">
        <p14:creationId xmlns:p14="http://schemas.microsoft.com/office/powerpoint/2010/main" val="18294546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6</a:t>
            </a:fld>
            <a:endParaRPr lang="en-US"/>
          </a:p>
        </p:txBody>
      </p:sp>
    </p:spTree>
    <p:extLst>
      <p:ext uri="{BB962C8B-B14F-4D97-AF65-F5344CB8AC3E}">
        <p14:creationId xmlns:p14="http://schemas.microsoft.com/office/powerpoint/2010/main" val="153284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new methods also have to be specifically named.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like run, these methods are called by Java, not by</a:t>
            </a:r>
            <a:r>
              <a:rPr lang="en-US" sz="1200" kern="1200" baseline="0" dirty="0">
                <a:solidFill>
                  <a:schemeClr val="tx1"/>
                </a:solidFill>
                <a:effectLst/>
                <a:latin typeface="+mn-lt"/>
                <a:ea typeface="+mn-ea"/>
                <a:cs typeface="+mn-cs"/>
              </a:rPr>
              <a:t> our code!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52C7AC7-6EB8-0444-B537-C59A44D4A7C0}" type="slidenum">
              <a:rPr lang="en-US" smtClean="0"/>
              <a:t>7</a:t>
            </a:fld>
            <a:endParaRPr lang="en-US"/>
          </a:p>
        </p:txBody>
      </p:sp>
    </p:spTree>
    <p:extLst>
      <p:ext uri="{BB962C8B-B14F-4D97-AF65-F5344CB8AC3E}">
        <p14:creationId xmlns:p14="http://schemas.microsoft.com/office/powerpoint/2010/main" val="287291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8</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53553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11</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33747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 can finish </a:t>
            </a:r>
            <a:r>
              <a:rPr lang="en-US" dirty="0" err="1"/>
              <a:t>dribbleCastle</a:t>
            </a:r>
            <a:r>
              <a:rPr lang="en-US" dirty="0"/>
              <a:t>!</a:t>
            </a:r>
          </a:p>
        </p:txBody>
      </p:sp>
      <p:sp>
        <p:nvSpPr>
          <p:cNvPr id="4" name="Slide Number Placeholder 3"/>
          <p:cNvSpPr>
            <a:spLocks noGrp="1"/>
          </p:cNvSpPr>
          <p:nvPr>
            <p:ph type="sldNum" sz="quarter" idx="10"/>
          </p:nvPr>
        </p:nvSpPr>
        <p:spPr/>
        <p:txBody>
          <a:bodyPr/>
          <a:lstStyle/>
          <a:p>
            <a:fld id="{152C7AC7-6EB8-0444-B537-C59A44D4A7C0}" type="slidenum">
              <a:rPr lang="en-US" smtClean="0"/>
              <a:t>36</a:t>
            </a:fld>
            <a:endParaRPr lang="en-US"/>
          </a:p>
        </p:txBody>
      </p:sp>
    </p:spTree>
    <p:extLst>
      <p:ext uri="{BB962C8B-B14F-4D97-AF65-F5344CB8AC3E}">
        <p14:creationId xmlns:p14="http://schemas.microsoft.com/office/powerpoint/2010/main" val="210554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null like an “invalid mailing address” </a:t>
            </a:r>
            <a:r>
              <a:rPr lang="mr-IN" dirty="0"/>
              <a:t>–</a:t>
            </a:r>
            <a:r>
              <a:rPr lang="en-US" baseline="0" dirty="0"/>
              <a:t> if you try to send messages to it, your messages bounce because the address is invalid</a:t>
            </a:r>
            <a:endParaRPr lang="en-US" dirty="0"/>
          </a:p>
        </p:txBody>
      </p:sp>
      <p:sp>
        <p:nvSpPr>
          <p:cNvPr id="4" name="Slide Number Placeholder 3"/>
          <p:cNvSpPr>
            <a:spLocks noGrp="1"/>
          </p:cNvSpPr>
          <p:nvPr>
            <p:ph type="sldNum" sz="quarter" idx="10"/>
          </p:nvPr>
        </p:nvSpPr>
        <p:spPr/>
        <p:txBody>
          <a:bodyPr/>
          <a:lstStyle/>
          <a:p>
            <a:fld id="{152C7AC7-6EB8-0444-B537-C59A44D4A7C0}" type="slidenum">
              <a:rPr lang="en-US" smtClean="0"/>
              <a:t>37</a:t>
            </a:fld>
            <a:endParaRPr lang="en-US"/>
          </a:p>
        </p:txBody>
      </p:sp>
    </p:spTree>
    <p:extLst>
      <p:ext uri="{BB962C8B-B14F-4D97-AF65-F5344CB8AC3E}">
        <p14:creationId xmlns:p14="http://schemas.microsoft.com/office/powerpoint/2010/main" val="2412601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0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207379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EE44E9-D9AA-7144-8DE8-CB8A8603C695}"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30747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82609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353778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373505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331352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732668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EE44E9-D9AA-7144-8DE8-CB8A8603C695}"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12302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E44E9-D9AA-7144-8DE8-CB8A8603C695}"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822019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EE44E9-D9AA-7144-8DE8-CB8A8603C695}"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11401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EE44E9-D9AA-7144-8DE8-CB8A8603C695}"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73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EE44E9-D9AA-7144-8DE8-CB8A8603C695}"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208038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E44E9-D9AA-7144-8DE8-CB8A8603C695}"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189812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968929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EE44E9-D9AA-7144-8DE8-CB8A8603C695}"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AE571-3BFA-4349-8001-CAC41C85A258}" type="slidenum">
              <a:rPr lang="en-US" smtClean="0"/>
              <a:t>‹#›</a:t>
            </a:fld>
            <a:endParaRPr lang="en-US"/>
          </a:p>
        </p:txBody>
      </p:sp>
    </p:spTree>
    <p:extLst>
      <p:ext uri="{BB962C8B-B14F-4D97-AF65-F5344CB8AC3E}">
        <p14:creationId xmlns:p14="http://schemas.microsoft.com/office/powerpoint/2010/main" val="436653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E44E9-D9AA-7144-8DE8-CB8A8603C695}" type="datetimeFigureOut">
              <a:rPr lang="en-US" smtClean="0"/>
              <a:t>1/29/18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AE571-3BFA-4349-8001-CAC41C85A258}" type="slidenum">
              <a:rPr lang="en-US" smtClean="0"/>
              <a:t>‹#›</a:t>
            </a:fld>
            <a:endParaRPr lang="en-US"/>
          </a:p>
        </p:txBody>
      </p:sp>
      <p:pic>
        <p:nvPicPr>
          <p:cNvPr id="7" name="Picture 4" descr="C:\Users\Chris\University\Teaching\cs221\WWW\slides\img\stanfor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04775" y="5920797"/>
            <a:ext cx="908052" cy="9060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2862974" y="6488668"/>
            <a:ext cx="3418052" cy="369332"/>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20980284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6.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8.wdp"/><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1.wdp"/><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3.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4.wdp"/><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30647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Hole Puncher</a:t>
            </a: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784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a:solidFill>
                  <a:schemeClr val="bg1"/>
                </a:solidFill>
                <a:latin typeface="Courier"/>
                <a:cs typeface="Courier"/>
              </a:rPr>
              <a:t>Now With Dancing Children</a:t>
            </a:r>
          </a:p>
        </p:txBody>
      </p:sp>
    </p:spTree>
    <p:extLst>
      <p:ext uri="{BB962C8B-B14F-4D97-AF65-F5344CB8AC3E}">
        <p14:creationId xmlns:p14="http://schemas.microsoft.com/office/powerpoint/2010/main" val="89551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1238370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F2F208-90F1-0B4C-B292-6107AB368DA3}"/>
              </a:ext>
            </a:extLst>
          </p:cNvPr>
          <p:cNvGrpSpPr/>
          <p:nvPr/>
        </p:nvGrpSpPr>
        <p:grpSpPr>
          <a:xfrm>
            <a:off x="3888104" y="2281614"/>
            <a:ext cx="4327209" cy="2190374"/>
            <a:chOff x="3659504" y="2995989"/>
            <a:chExt cx="4327209" cy="1318836"/>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F1A5F6D0-6FB1-0F4D-8E49-224759EEE4BB}"/>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3A35DFB-A864-654F-B5E6-A4883B2740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sp>
        <p:nvSpPr>
          <p:cNvPr id="3" name="Rounded Rectangle 2"/>
          <p:cNvSpPr/>
          <p:nvPr/>
        </p:nvSpPr>
        <p:spPr>
          <a:xfrm>
            <a:off x="4060390" y="2507163"/>
            <a:ext cx="385488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914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FBA57601-6034-F24A-94EB-B07F645D53AC}"/>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659B248E-E23D-724B-BFE2-428068676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62B32FF6-03EC-0E48-8F1C-8D4B49EC0016}"/>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28BFAA6-DD10-2949-981E-19B2C8504DF8}"/>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87451A8A-99CC-644E-A4EE-CC91D57F9B1B}"/>
              </a:ext>
            </a:extLst>
          </p:cNvPr>
          <p:cNvSpPr/>
          <p:nvPr/>
        </p:nvSpPr>
        <p:spPr>
          <a:xfrm>
            <a:off x="4672013" y="2821488"/>
            <a:ext cx="20145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609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346802AB-EEEF-9140-8D29-3F3AE586B6CF}"/>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53768277-534B-AA4A-B11F-3B40C5239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805C21A2-C38E-E349-8EA2-FF60451F9651}"/>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3439E8E-A7BA-6F45-BACE-AAA4BD4216C4}"/>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040D518-CBC5-0743-9F00-1417776256CA}"/>
              </a:ext>
            </a:extLst>
          </p:cNvPr>
          <p:cNvSpPr/>
          <p:nvPr/>
        </p:nvSpPr>
        <p:spPr>
          <a:xfrm>
            <a:off x="5072063" y="3050088"/>
            <a:ext cx="1443037"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60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A1BE3B1D-B3D8-4044-ADAC-68CDE23142D1}"/>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8804EE6C-17A6-194C-8652-C760C3EFC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4A9C42C0-5F9B-C24B-9AFC-9C904C908423}"/>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E886CA4-090E-E342-A486-4C04F7C817DC}"/>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AFFAF235-217B-6E44-A167-7DC008F63FA9}"/>
              </a:ext>
            </a:extLst>
          </p:cNvPr>
          <p:cNvSpPr/>
          <p:nvPr/>
        </p:nvSpPr>
        <p:spPr>
          <a:xfrm>
            <a:off x="5114925" y="3350125"/>
            <a:ext cx="191452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7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47055" y="1129479"/>
            <a:ext cx="3846099" cy="5728521"/>
          </a:xfrm>
          <a:prstGeom prst="rect">
            <a:avLst/>
          </a:prstGeom>
        </p:spPr>
      </p:pic>
      <p:sp>
        <p:nvSpPr>
          <p:cNvPr id="9" name="TextBox 8"/>
          <p:cNvSpPr txBox="1"/>
          <p:nvPr/>
        </p:nvSpPr>
        <p:spPr>
          <a:xfrm>
            <a:off x="947045" y="941805"/>
            <a:ext cx="1749848" cy="461665"/>
          </a:xfrm>
          <a:prstGeom prst="rect">
            <a:avLst/>
          </a:prstGeom>
          <a:noFill/>
        </p:spPr>
        <p:txBody>
          <a:bodyPr wrap="none" rtlCol="0">
            <a:spAutoFit/>
          </a:bodyPr>
          <a:lstStyle/>
          <a:p>
            <a:r>
              <a:rPr lang="en-US" sz="2400" dirty="0"/>
              <a:t>Run Method</a:t>
            </a:r>
          </a:p>
        </p:txBody>
      </p:sp>
      <p:grpSp>
        <p:nvGrpSpPr>
          <p:cNvPr id="8" name="Group 7">
            <a:extLst>
              <a:ext uri="{FF2B5EF4-FFF2-40B4-BE49-F238E27FC236}">
                <a16:creationId xmlns:a16="http://schemas.microsoft.com/office/drawing/2014/main" id="{5242A5F2-B831-2749-A1B6-B0F24CBE3435}"/>
              </a:ext>
            </a:extLst>
          </p:cNvPr>
          <p:cNvGrpSpPr/>
          <p:nvPr/>
        </p:nvGrpSpPr>
        <p:grpSpPr>
          <a:xfrm>
            <a:off x="3888104" y="2281614"/>
            <a:ext cx="4327209" cy="2190374"/>
            <a:chOff x="3659504" y="2995989"/>
            <a:chExt cx="4327209" cy="1318836"/>
          </a:xfrm>
        </p:grpSpPr>
        <p:pic>
          <p:nvPicPr>
            <p:cNvPr id="10" name="Picture 9">
              <a:extLst>
                <a:ext uri="{FF2B5EF4-FFF2-40B4-BE49-F238E27FC236}">
                  <a16:creationId xmlns:a16="http://schemas.microsoft.com/office/drawing/2014/main" id="{EFB18CCA-B454-E640-A615-098BA8E55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504" y="2995989"/>
              <a:ext cx="4327209" cy="1308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06C51F2F-6C23-1B49-9E56-E56D2B37F447}"/>
                </a:ext>
              </a:extLst>
            </p:cNvPr>
            <p:cNvSpPr/>
            <p:nvPr/>
          </p:nvSpPr>
          <p:spPr>
            <a:xfrm>
              <a:off x="3686175" y="3000374"/>
              <a:ext cx="4229101" cy="13144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C9DE41B0-C0B2-6449-9559-4657EC50EFBF}"/>
              </a:ext>
            </a:extLst>
          </p:cNvPr>
          <p:cNvSpPr txBox="1"/>
          <p:nvPr/>
        </p:nvSpPr>
        <p:spPr>
          <a:xfrm>
            <a:off x="4271963" y="2514600"/>
            <a:ext cx="2973891" cy="1754326"/>
          </a:xfrm>
          <a:prstGeom prst="rect">
            <a:avLst/>
          </a:prstGeom>
          <a:noFill/>
        </p:spPr>
        <p:txBody>
          <a:bodyPr wrap="none" rtlCol="0">
            <a:spAutoFit/>
          </a:bodyPr>
          <a:lstStyle/>
          <a:p>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public void </a:t>
            </a:r>
            <a:r>
              <a:rPr lang="en-US" dirty="0">
                <a:latin typeface="Menlo" panose="020B0609030804020204" pitchFamily="49" charset="0"/>
                <a:ea typeface="Menlo" panose="020B0609030804020204" pitchFamily="49" charset="0"/>
                <a:cs typeface="Menlo" panose="020B0609030804020204" pitchFamily="49" charset="0"/>
              </a:rPr>
              <a:t>run() { </a:t>
            </a:r>
          </a:p>
          <a:p>
            <a:r>
              <a:rPr lang="en-US" dirty="0">
                <a:latin typeface="Menlo" panose="020B0609030804020204" pitchFamily="49" charset="0"/>
                <a:ea typeface="Menlo" panose="020B0609030804020204" pitchFamily="49" charset="0"/>
                <a:cs typeface="Menlo" panose="020B0609030804020204" pitchFamily="49" charset="0"/>
              </a:rPr>
              <a:t>   </a:t>
            </a:r>
            <a:r>
              <a:rPr lang="en-US" b="1" dirty="0">
                <a:solidFill>
                  <a:srgbClr val="7030A0"/>
                </a:solidFill>
                <a:latin typeface="Menlo" panose="020B0609030804020204" pitchFamily="49" charset="0"/>
                <a:ea typeface="Menlo" panose="020B0609030804020204" pitchFamily="49" charset="0"/>
                <a:cs typeface="Menlo" panose="020B0609030804020204" pitchFamily="49" charset="0"/>
              </a:rPr>
              <a:t>while</a:t>
            </a:r>
            <a:r>
              <a:rPr lang="en-US" dirty="0">
                <a:latin typeface="Menlo" panose="020B0609030804020204" pitchFamily="49" charset="0"/>
                <a:ea typeface="Menlo" panose="020B0609030804020204" pitchFamily="49" charset="0"/>
                <a:cs typeface="Menlo" panose="020B0609030804020204" pitchFamily="49" charset="0"/>
              </a:rPr>
              <a:t>(true) {</a:t>
            </a:r>
          </a:p>
          <a:p>
            <a:r>
              <a:rPr lang="en-US" dirty="0">
                <a:latin typeface="Menlo" panose="020B0609030804020204" pitchFamily="49" charset="0"/>
                <a:ea typeface="Menlo" panose="020B0609030804020204" pitchFamily="49" charset="0"/>
                <a:cs typeface="Menlo" panose="020B0609030804020204" pitchFamily="49" charset="0"/>
              </a:rPr>
              <a:t>      update();</a:t>
            </a:r>
          </a:p>
          <a:p>
            <a:r>
              <a:rPr lang="en-US" dirty="0">
                <a:latin typeface="Menlo" panose="020B0609030804020204" pitchFamily="49" charset="0"/>
                <a:ea typeface="Menlo" panose="020B0609030804020204" pitchFamily="49" charset="0"/>
                <a:cs typeface="Menlo" panose="020B0609030804020204" pitchFamily="49" charset="0"/>
              </a:rPr>
              <a:t>      pause(</a:t>
            </a:r>
            <a:r>
              <a:rPr lang="en-US" dirty="0">
                <a:solidFill>
                  <a:srgbClr val="0027FF"/>
                </a:solidFill>
                <a:latin typeface="Menlo" panose="020B0609030804020204" pitchFamily="49" charset="0"/>
                <a:ea typeface="Menlo" panose="020B0609030804020204" pitchFamily="49" charset="0"/>
                <a:cs typeface="Menlo" panose="020B0609030804020204" pitchFamily="49" charset="0"/>
              </a:rPr>
              <a:t>DELAY</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a:t>
            </a:r>
            <a:br>
              <a:rPr lang="en-US" dirty="0">
                <a:latin typeface="Menlo" panose="020B0609030804020204" pitchFamily="49" charset="0"/>
                <a:ea typeface="Menlo" panose="020B0609030804020204" pitchFamily="49" charset="0"/>
                <a:cs typeface="Menlo" panose="020B0609030804020204" pitchFamily="49" charset="0"/>
              </a:rPr>
            </a:br>
            <a:r>
              <a:rPr lang="en-US" dirty="0">
                <a:latin typeface="Menlo" panose="020B0609030804020204" pitchFamily="49" charset="0"/>
                <a:ea typeface="Menlo" panose="020B0609030804020204" pitchFamily="49" charset="0"/>
                <a:cs typeface="Menlo" panose="020B0609030804020204" pitchFamily="49" charset="0"/>
              </a:rPr>
              <a:t>}</a:t>
            </a:r>
          </a:p>
        </p:txBody>
      </p:sp>
      <p:sp>
        <p:nvSpPr>
          <p:cNvPr id="13" name="Rounded Rectangle 12">
            <a:extLst>
              <a:ext uri="{FF2B5EF4-FFF2-40B4-BE49-F238E27FC236}">
                <a16:creationId xmlns:a16="http://schemas.microsoft.com/office/drawing/2014/main" id="{17552361-8B73-974B-9026-044390AF37C4}"/>
              </a:ext>
            </a:extLst>
          </p:cNvPr>
          <p:cNvSpPr/>
          <p:nvPr/>
        </p:nvSpPr>
        <p:spPr>
          <a:xfrm>
            <a:off x="4643438" y="2807201"/>
            <a:ext cx="2085975" cy="350728"/>
          </a:xfrm>
          <a:prstGeom prst="roundRect">
            <a:avLst/>
          </a:prstGeom>
          <a:noFill/>
          <a:ln w="38100">
            <a:solidFill>
              <a:srgbClr val="002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1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Normal Program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a:t>Run Method</a:t>
            </a:r>
          </a:p>
        </p:txBody>
      </p:sp>
    </p:spTree>
    <p:extLst>
      <p:ext uri="{BB962C8B-B14F-4D97-AF65-F5344CB8AC3E}">
        <p14:creationId xmlns:p14="http://schemas.microsoft.com/office/powerpoint/2010/main" val="208398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Listener Characters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8869" cy="461665"/>
          </a:xfrm>
          <a:prstGeom prst="rect">
            <a:avLst/>
          </a:prstGeom>
          <a:noFill/>
        </p:spPr>
        <p:txBody>
          <a:bodyPr wrap="none" rtlCol="0">
            <a:spAutoFit/>
          </a:bodyPr>
          <a:lstStyle/>
          <a:p>
            <a:r>
              <a:rPr lang="en-US" sz="2400" dirty="0"/>
              <a:t>Mouse Moved Method</a:t>
            </a:r>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a:t>Mouse Listener</a:t>
            </a:r>
          </a:p>
        </p:txBody>
      </p:sp>
    </p:spTree>
    <p:extLst>
      <p:ext uri="{BB962C8B-B14F-4D97-AF65-F5344CB8AC3E}">
        <p14:creationId xmlns:p14="http://schemas.microsoft.com/office/powerpoint/2010/main" val="202265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170751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with a Mouse Method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Tree>
    <p:extLst>
      <p:ext uri="{BB962C8B-B14F-4D97-AF65-F5344CB8AC3E}">
        <p14:creationId xmlns:p14="http://schemas.microsoft.com/office/powerpoint/2010/main" val="367278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Starts Running</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3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Add Mouse Listener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a:latin typeface="Courier"/>
                <a:cs typeface="Courier"/>
              </a:rPr>
              <a:t>addMouseListeners</a:t>
            </a:r>
            <a:r>
              <a:rPr lang="en-US" sz="2400" dirty="0">
                <a:latin typeface="Courier"/>
                <a:cs typeface="Courier"/>
              </a:rPr>
              <a:t>();</a:t>
            </a:r>
          </a:p>
        </p:txBody>
      </p:sp>
    </p:spTree>
    <p:extLst>
      <p:ext uri="{BB962C8B-B14F-4D97-AF65-F5344CB8AC3E}">
        <p14:creationId xmlns:p14="http://schemas.microsoft.com/office/powerpoint/2010/main" val="116334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Program Runs as Usual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4846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1840920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489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spTree>
    <p:extLst>
      <p:ext uri="{BB962C8B-B14F-4D97-AF65-F5344CB8AC3E}">
        <p14:creationId xmlns:p14="http://schemas.microsoft.com/office/powerpoint/2010/main" val="46184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Keeps Doing Its Thing</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04478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Moved!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705748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Calls Mouse Moved Method</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42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a:solidFill>
                  <a:schemeClr val="accent1">
                    <a:lumMod val="40000"/>
                    <a:lumOff val="60000"/>
                  </a:schemeClr>
                </a:solidFill>
              </a:rPr>
              <a:t>Source: The Hobbit</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We’ve Gotten Ahead of Ourselves</a:t>
            </a:r>
          </a:p>
        </p:txBody>
      </p:sp>
    </p:spTree>
    <p:extLst>
      <p:ext uri="{BB962C8B-B14F-4D97-AF65-F5344CB8AC3E}">
        <p14:creationId xmlns:p14="http://schemas.microsoft.com/office/powerpoint/2010/main" val="1401198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When done, Run continues.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a:t>Run Method</a:t>
            </a:r>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a:t>Mouse Listener</a:t>
            </a:r>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8869" cy="461665"/>
          </a:xfrm>
          <a:prstGeom prst="rect">
            <a:avLst/>
          </a:prstGeom>
          <a:noFill/>
        </p:spPr>
        <p:txBody>
          <a:bodyPr wrap="none" rtlCol="0">
            <a:spAutoFit/>
          </a:bodyPr>
          <a:lstStyle/>
          <a:p>
            <a:r>
              <a:rPr lang="en-US" sz="2400" dirty="0"/>
              <a:t>Mouse Moved Method</a:t>
            </a:r>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8413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Tracker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18344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34013" y="2894766"/>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Tracker</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6063819" y="4625708"/>
            <a:ext cx="1901395" cy="1901395"/>
          </a:xfrm>
          <a:prstGeom prst="rect">
            <a:avLst/>
          </a:prstGeom>
        </p:spPr>
      </p:pic>
    </p:spTree>
    <p:extLst>
      <p:ext uri="{BB962C8B-B14F-4D97-AF65-F5344CB8AC3E}">
        <p14:creationId xmlns:p14="http://schemas.microsoft.com/office/powerpoint/2010/main" val="1513703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buAutoNum type="arabicPeriod"/>
            </a:pPr>
            <a:r>
              <a:rPr lang="en-US" sz="2400" dirty="0">
                <a:latin typeface="Calibri" charset="0"/>
                <a:ea typeface="Calibri" charset="0"/>
                <a:cs typeface="Calibri" charset="0"/>
              </a:rPr>
              <a:t>Variables exist until their inner-most control block ends.</a:t>
            </a:r>
          </a:p>
          <a:p>
            <a:pPr marL="457200" indent="-457200">
              <a:buAutoNum type="arabicPeriod"/>
            </a:pPr>
            <a:r>
              <a:rPr lang="en-US" sz="2400" dirty="0">
                <a:latin typeface="Calibri" charset="0"/>
                <a:ea typeface="Calibri" charset="0"/>
                <a:cs typeface="Calibri" charset="0"/>
              </a:rPr>
              <a:t>If a variable is defined outside all methods, its inner-most control block is the entire program!</a:t>
            </a:r>
          </a:p>
          <a:p>
            <a:pPr marL="457200" indent="-457200">
              <a:buAutoNum type="arabicPeriod"/>
            </a:pPr>
            <a:r>
              <a:rPr lang="en-US" sz="2400" dirty="0">
                <a:latin typeface="Calibri" charset="0"/>
                <a:ea typeface="Calibri" charset="0"/>
                <a:cs typeface="Calibri" charset="0"/>
              </a:rPr>
              <a:t>We call these variables </a:t>
            </a:r>
            <a:r>
              <a:rPr lang="en-US" sz="2400" b="1" dirty="0">
                <a:latin typeface="Calibri" charset="0"/>
                <a:ea typeface="Calibri" charset="0"/>
                <a:cs typeface="Calibri" charset="0"/>
              </a:rPr>
              <a:t>instance variables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a:t>
            </a: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5940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Instance Variables + Events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1" y="2188585"/>
            <a:ext cx="6615830" cy="4002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3368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a:latin typeface="Calibri" charset="0"/>
                <a:ea typeface="Calibri" charset="0"/>
                <a:cs typeface="Calibri" charset="0"/>
              </a:rPr>
              <a:t>Objects have a special value called </a:t>
            </a:r>
            <a:r>
              <a:rPr lang="en-US" sz="2400" b="1" dirty="0">
                <a:solidFill>
                  <a:srgbClr val="7030A0"/>
                </a:solidFill>
                <a:latin typeface="Courier" charset="0"/>
                <a:ea typeface="Courier" charset="0"/>
                <a:cs typeface="Courier" charset="0"/>
              </a:rPr>
              <a:t>null</a:t>
            </a:r>
            <a:r>
              <a:rPr lang="en-US" sz="2400" dirty="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27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90030" cy="4525963"/>
          </a:xfrm>
        </p:spPr>
        <p:txBody>
          <a:bodyPr/>
          <a:lstStyle/>
          <a:p>
            <a:pPr marL="0" indent="0">
              <a:buNone/>
            </a:pPr>
            <a:r>
              <a:rPr lang="en-US" sz="2800" dirty="0" err="1"/>
              <a:t>GObjects</a:t>
            </a:r>
            <a:r>
              <a:rPr lang="en-US" sz="2800" dirty="0"/>
              <a:t> returned by </a:t>
            </a:r>
            <a:r>
              <a:rPr lang="en-US" sz="2800" dirty="0" err="1"/>
              <a:t>getElementAt</a:t>
            </a:r>
            <a:r>
              <a:rPr lang="en-US" sz="2800" dirty="0"/>
              <a:t> might be null!</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do something with </a:t>
            </a:r>
            <a:r>
              <a:rPr lang="en-US" sz="2200" b="1" dirty="0" err="1">
                <a:solidFill>
                  <a:srgbClr val="00B050"/>
                </a:solidFill>
                <a:latin typeface="Courier" charset="0"/>
                <a:ea typeface="Courier" charset="0"/>
                <a:cs typeface="Courier" charset="0"/>
              </a:rPr>
              <a:t>maybeAnObject</a:t>
            </a:r>
            <a:endParaRPr lang="en-US" sz="2200" b="1" dirty="0">
              <a:solidFill>
                <a:srgbClr val="00B050"/>
              </a:solidFill>
              <a:latin typeface="Courier" charset="0"/>
              <a:ea typeface="Courier" charset="0"/>
              <a:cs typeface="Courier" charset="0"/>
            </a:endParaRP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null </a:t>
            </a:r>
            <a:r>
              <a:rPr lang="mr-IN" sz="2200" b="1" dirty="0">
                <a:solidFill>
                  <a:srgbClr val="00B050"/>
                </a:solidFill>
                <a:latin typeface="Courier" charset="0"/>
                <a:ea typeface="Courier" charset="0"/>
                <a:cs typeface="Courier" charset="0"/>
              </a:rPr>
              <a:t>–</a:t>
            </a:r>
            <a:r>
              <a:rPr lang="en-US" sz="2200" b="1" dirty="0">
                <a:solidFill>
                  <a:srgbClr val="00B050"/>
                </a:solidFill>
                <a:latin typeface="Courier" charset="0"/>
                <a:ea typeface="Courier" charset="0"/>
                <a:cs typeface="Courier" charset="0"/>
              </a:rPr>
              <a:t> nothing at that location</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724B1B61-104B-FC47-9580-AED304B3972E}"/>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ED4B8948-E7FB-6B46-9F40-D30CF4EB8EC2}"/>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spTree>
    <p:extLst>
      <p:ext uri="{BB962C8B-B14F-4D97-AF65-F5344CB8AC3E}">
        <p14:creationId xmlns:p14="http://schemas.microsoft.com/office/powerpoint/2010/main" val="72852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00200"/>
            <a:ext cx="8605777" cy="4525963"/>
          </a:xfrm>
        </p:spPr>
        <p:txBody>
          <a:bodyPr/>
          <a:lstStyle/>
          <a:p>
            <a:pPr marL="0" indent="0">
              <a:buNone/>
            </a:pPr>
            <a:r>
              <a:rPr lang="en-US" sz="2800" dirty="0"/>
              <a:t>Calling methods on an object that is </a:t>
            </a:r>
            <a:r>
              <a:rPr lang="en-US" sz="2800" b="1" dirty="0"/>
              <a:t>null</a:t>
            </a:r>
            <a:r>
              <a:rPr lang="en-US" sz="2800" dirty="0"/>
              <a:t> will crash your program!</a:t>
            </a:r>
          </a:p>
          <a:p>
            <a:pPr marL="0" indent="0">
              <a:buNone/>
            </a:pPr>
            <a:endParaRPr lang="en-US" sz="2200" b="1" dirty="0">
              <a:latin typeface="Courier" charset="0"/>
              <a:ea typeface="Courier" charset="0"/>
              <a:cs typeface="Courier" charset="0"/>
            </a:endParaRPr>
          </a:p>
          <a:p>
            <a:pPr marL="0" indent="0">
              <a:buNone/>
            </a:pPr>
            <a:r>
              <a:rPr lang="en-US" sz="2200" b="1" dirty="0">
                <a:solidFill>
                  <a:srgbClr val="00B050"/>
                </a:solidFill>
                <a:latin typeface="Courier" charset="0"/>
                <a:ea typeface="Courier" charset="0"/>
                <a:cs typeface="Courier" charset="0"/>
              </a:rPr>
              <a:t>// may be a </a:t>
            </a:r>
            <a:r>
              <a:rPr lang="en-US" sz="2200" b="1" dirty="0" err="1">
                <a:solidFill>
                  <a:srgbClr val="00B050"/>
                </a:solidFill>
                <a:latin typeface="Courier" charset="0"/>
                <a:ea typeface="Courier" charset="0"/>
                <a:cs typeface="Courier" charset="0"/>
              </a:rPr>
              <a:t>GObject</a:t>
            </a:r>
            <a:r>
              <a:rPr lang="en-US" sz="2200" b="1" dirty="0">
                <a:solidFill>
                  <a:srgbClr val="00B050"/>
                </a:solidFill>
                <a:latin typeface="Courier" charset="0"/>
                <a:ea typeface="Courier" charset="0"/>
                <a:cs typeface="Courier" charset="0"/>
              </a:rPr>
              <a:t>, or null if nothing at (x, y)</a:t>
            </a:r>
          </a:p>
          <a:p>
            <a:pPr marL="0" indent="0">
              <a:buNone/>
            </a:pPr>
            <a:r>
              <a:rPr lang="en-US" altLang="x-none" sz="2200" b="1" dirty="0" err="1">
                <a:latin typeface="Courier" charset="0"/>
                <a:ea typeface="Courier" charset="0"/>
                <a:cs typeface="Courier" charset="0"/>
              </a:rPr>
              <a:t>GObject</a:t>
            </a:r>
            <a:r>
              <a:rPr lang="en-US" altLang="x-none" sz="2200" b="1" dirty="0">
                <a:latin typeface="Courier" charset="0"/>
                <a:ea typeface="Courier" charset="0"/>
                <a:cs typeface="Courier" charset="0"/>
              </a:rPr>
              <a:t> </a:t>
            </a:r>
            <a:r>
              <a:rPr lang="en-US" altLang="x-none" sz="2200" b="1" dirty="0" err="1">
                <a:latin typeface="Courier" charset="0"/>
                <a:ea typeface="Courier" charset="0"/>
                <a:cs typeface="Courier" charset="0"/>
              </a:rPr>
              <a:t>maybeAnObject</a:t>
            </a:r>
            <a:r>
              <a:rPr lang="en-US" altLang="x-none" sz="2200" b="1" dirty="0">
                <a:latin typeface="Courier" charset="0"/>
                <a:ea typeface="Courier" charset="0"/>
                <a:cs typeface="Courier" charset="0"/>
              </a:rPr>
              <a:t> = </a:t>
            </a:r>
            <a:r>
              <a:rPr lang="en-US" altLang="x-none" sz="2200" b="1" dirty="0" err="1">
                <a:latin typeface="Courier" charset="0"/>
                <a:ea typeface="Courier" charset="0"/>
                <a:cs typeface="Courier" charset="0"/>
              </a:rPr>
              <a:t>getElementAt</a:t>
            </a:r>
            <a:r>
              <a:rPr lang="en-US" altLang="x-none" sz="2200" b="1" dirty="0">
                <a:latin typeface="Courier" charset="0"/>
                <a:ea typeface="Courier" charset="0"/>
                <a:cs typeface="Courier" charset="0"/>
              </a:rPr>
              <a:t>(x, y);</a:t>
            </a:r>
            <a:endParaRPr lang="en-US" altLang="x-none" sz="2200" dirty="0">
              <a:latin typeface="Courier" charset="0"/>
              <a:ea typeface="Courier" charset="0"/>
              <a:cs typeface="Courier" charset="0"/>
            </a:endParaRPr>
          </a:p>
          <a:p>
            <a:pPr marL="0" indent="0">
              <a:buNone/>
            </a:pPr>
            <a:r>
              <a:rPr lang="en-US" sz="2200" b="1" dirty="0">
                <a:solidFill>
                  <a:srgbClr val="7030A0"/>
                </a:solidFill>
                <a:latin typeface="Courier" charset="0"/>
                <a:ea typeface="Courier" charset="0"/>
                <a:cs typeface="Courier" charset="0"/>
              </a:rPr>
              <a:t>if</a:t>
            </a:r>
            <a:r>
              <a:rPr lang="en-US" sz="2200" b="1" dirty="0">
                <a:latin typeface="Courier" charset="0"/>
                <a:ea typeface="Courier" charset="0"/>
                <a:cs typeface="Courier" charset="0"/>
              </a:rPr>
              <a:t> (</a:t>
            </a:r>
            <a:r>
              <a:rPr lang="en-US" sz="2200" b="1" dirty="0" err="1">
                <a:latin typeface="Courier" charset="0"/>
                <a:ea typeface="Courier" charset="0"/>
                <a:cs typeface="Courier" charset="0"/>
              </a:rPr>
              <a:t>maybeAnObject</a:t>
            </a:r>
            <a:r>
              <a:rPr lang="en-US" sz="2200" b="1" dirty="0">
                <a:latin typeface="Courier" charset="0"/>
                <a:ea typeface="Courier" charset="0"/>
                <a:cs typeface="Courier" charset="0"/>
              </a:rPr>
              <a:t> != </a:t>
            </a:r>
            <a:r>
              <a:rPr lang="en-US" sz="2200" b="1" dirty="0">
                <a:solidFill>
                  <a:srgbClr val="7030A0"/>
                </a:solidFill>
                <a:latin typeface="Courier" charset="0"/>
                <a:ea typeface="Courier" charset="0"/>
                <a:cs typeface="Courier" charset="0"/>
              </a:rPr>
              <a:t>null</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00B050"/>
                </a:solidFill>
                <a:latin typeface="Courier" charset="0"/>
                <a:ea typeface="Courier" charset="0"/>
                <a:cs typeface="Courier" charset="0"/>
              </a:rPr>
              <a:t>// OK</a:t>
            </a:r>
          </a:p>
          <a:p>
            <a:pPr marL="0" indent="0">
              <a:buNone/>
            </a:pPr>
            <a:r>
              <a:rPr lang="en-US" sz="2200" b="1" dirty="0">
                <a:latin typeface="Courier" charset="0"/>
                <a:ea typeface="Courier" charset="0"/>
                <a:cs typeface="Courier" charset="0"/>
              </a:rPr>
              <a:t>} </a:t>
            </a:r>
            <a:r>
              <a:rPr lang="en-US" sz="2200" b="1" dirty="0">
                <a:solidFill>
                  <a:srgbClr val="7030A0"/>
                </a:solidFill>
                <a:latin typeface="Courier" charset="0"/>
                <a:ea typeface="Courier" charset="0"/>
                <a:cs typeface="Courier" charset="0"/>
              </a:rPr>
              <a:t>else</a:t>
            </a:r>
            <a:r>
              <a:rPr lang="en-US" sz="2200" b="1" dirty="0">
                <a:latin typeface="Courier" charset="0"/>
                <a:ea typeface="Courier" charset="0"/>
                <a:cs typeface="Courier" charset="0"/>
              </a:rPr>
              <a:t> {</a:t>
            </a:r>
          </a:p>
          <a:p>
            <a:pPr marL="0" indent="0">
              <a:buNone/>
            </a:pPr>
            <a:r>
              <a:rPr lang="en-US" sz="2200" b="1" dirty="0">
                <a:latin typeface="Courier" charset="0"/>
                <a:ea typeface="Courier" charset="0"/>
                <a:cs typeface="Courier" charset="0"/>
              </a:rPr>
              <a:t>	</a:t>
            </a:r>
            <a:r>
              <a:rPr lang="en-US" sz="2200" b="1" dirty="0" err="1">
                <a:solidFill>
                  <a:srgbClr val="7030A0"/>
                </a:solidFill>
                <a:latin typeface="Courier" charset="0"/>
                <a:ea typeface="Courier" charset="0"/>
                <a:cs typeface="Courier" charset="0"/>
              </a:rPr>
              <a:t>int</a:t>
            </a:r>
            <a:r>
              <a:rPr lang="en-US" sz="2200" b="1" dirty="0">
                <a:solidFill>
                  <a:srgbClr val="7030A0"/>
                </a:solidFill>
                <a:latin typeface="Courier" charset="0"/>
                <a:ea typeface="Courier" charset="0"/>
                <a:cs typeface="Courier" charset="0"/>
              </a:rPr>
              <a:t> </a:t>
            </a:r>
            <a:r>
              <a:rPr lang="en-US" sz="2200" b="1" dirty="0">
                <a:latin typeface="Courier" charset="0"/>
                <a:ea typeface="Courier" charset="0"/>
                <a:cs typeface="Courier" charset="0"/>
              </a:rPr>
              <a:t>x = </a:t>
            </a:r>
            <a:r>
              <a:rPr lang="en-US" sz="2200" b="1" dirty="0" err="1">
                <a:latin typeface="Courier" charset="0"/>
                <a:ea typeface="Courier" charset="0"/>
                <a:cs typeface="Courier" charset="0"/>
              </a:rPr>
              <a:t>maybeAnObject.getX</a:t>
            </a:r>
            <a:r>
              <a:rPr lang="en-US" sz="2200" b="1" dirty="0">
                <a:latin typeface="Courier" charset="0"/>
                <a:ea typeface="Courier" charset="0"/>
                <a:cs typeface="Courier" charset="0"/>
              </a:rPr>
              <a:t>(); </a:t>
            </a:r>
            <a:r>
              <a:rPr lang="en-US" sz="2200" b="1" dirty="0">
                <a:solidFill>
                  <a:srgbClr val="FF0000"/>
                </a:solidFill>
                <a:latin typeface="Courier" charset="0"/>
                <a:ea typeface="Courier" charset="0"/>
                <a:cs typeface="Courier" charset="0"/>
              </a:rPr>
              <a:t>// CRASH!</a:t>
            </a:r>
          </a:p>
          <a:p>
            <a:pPr marL="0" indent="0">
              <a:buNone/>
            </a:pPr>
            <a:r>
              <a:rPr lang="en-US" sz="2200" b="1" dirty="0">
                <a:latin typeface="Courier" charset="0"/>
                <a:ea typeface="Courier" charset="0"/>
                <a:cs typeface="Courier" charset="0"/>
              </a:rPr>
              <a:t>}</a:t>
            </a:r>
          </a:p>
        </p:txBody>
      </p:sp>
      <p:sp>
        <p:nvSpPr>
          <p:cNvPr id="5" name="Title 4">
            <a:extLst>
              <a:ext uri="{FF2B5EF4-FFF2-40B4-BE49-F238E27FC236}">
                <a16:creationId xmlns:a16="http://schemas.microsoft.com/office/drawing/2014/main" id="{400A3310-E8C7-6043-8A13-523190A9008D}"/>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09C0E83D-7B94-1840-809E-8C822F061229}"/>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spTree>
    <p:extLst>
      <p:ext uri="{BB962C8B-B14F-4D97-AF65-F5344CB8AC3E}">
        <p14:creationId xmlns:p14="http://schemas.microsoft.com/office/powerpoint/2010/main" val="4142450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800" dirty="0"/>
              <a:t>Calling methods on an object that is </a:t>
            </a:r>
            <a:r>
              <a:rPr lang="en-US" sz="2800" b="1" dirty="0"/>
              <a:t>null</a:t>
            </a:r>
            <a:r>
              <a:rPr lang="en-US" sz="2800" dirty="0"/>
              <a:t> will crash your program! (throws a </a:t>
            </a:r>
            <a:r>
              <a:rPr lang="en-US" sz="2800" dirty="0" err="1"/>
              <a:t>NullPointerException</a:t>
            </a:r>
            <a:r>
              <a:rPr lang="en-US" sz="2800" dirty="0"/>
              <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6116"/>
          <a:stretch/>
        </p:blipFill>
        <p:spPr>
          <a:xfrm>
            <a:off x="0" y="2697429"/>
            <a:ext cx="9144000" cy="3779571"/>
          </a:xfrm>
          <a:prstGeom prst="rect">
            <a:avLst/>
          </a:prstGeom>
        </p:spPr>
      </p:pic>
      <p:sp>
        <p:nvSpPr>
          <p:cNvPr id="6" name="Title 5">
            <a:extLst>
              <a:ext uri="{FF2B5EF4-FFF2-40B4-BE49-F238E27FC236}">
                <a16:creationId xmlns:a16="http://schemas.microsoft.com/office/drawing/2014/main" id="{15BE174F-E8B5-AF45-9DDB-337F0D303411}"/>
              </a:ext>
            </a:extLst>
          </p:cNvPr>
          <p:cNvSpPr>
            <a:spLocks noGrp="1"/>
          </p:cNvSpPr>
          <p:nvPr>
            <p:ph type="title"/>
          </p:nvPr>
        </p:nvSpPr>
        <p:spPr/>
        <p:txBody>
          <a:bodyPr/>
          <a:lstStyle/>
          <a:p>
            <a:endParaRPr lang="en-US"/>
          </a:p>
        </p:txBody>
      </p:sp>
      <p:sp>
        <p:nvSpPr>
          <p:cNvPr id="7" name="Rectangle 2">
            <a:extLst>
              <a:ext uri="{FF2B5EF4-FFF2-40B4-BE49-F238E27FC236}">
                <a16:creationId xmlns:a16="http://schemas.microsoft.com/office/drawing/2014/main" id="{F57468BA-530C-DB48-B719-44B1FAB1880E}"/>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Null</a:t>
            </a:r>
          </a:p>
        </p:txBody>
      </p:sp>
    </p:spTree>
    <p:extLst>
      <p:ext uri="{BB962C8B-B14F-4D97-AF65-F5344CB8AC3E}">
        <p14:creationId xmlns:p14="http://schemas.microsoft.com/office/powerpoint/2010/main" val="3152939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Debris Sweeper</a:t>
            </a: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71977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a:solidFill>
                  <a:srgbClr val="B9CDE5"/>
                </a:solidFill>
              </a:rPr>
              <a:t>Source: The Hobbit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Start at the Beginning</a:t>
            </a:r>
          </a:p>
        </p:txBody>
      </p:sp>
    </p:spTree>
    <p:extLst>
      <p:ext uri="{BB962C8B-B14F-4D97-AF65-F5344CB8AC3E}">
        <p14:creationId xmlns:p14="http://schemas.microsoft.com/office/powerpoint/2010/main" val="62931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lnSpcReduction="10000"/>
          </a:bodyPr>
          <a:lstStyle/>
          <a:p>
            <a:pPr marL="0" indent="0">
              <a:buNone/>
            </a:pPr>
            <a:r>
              <a:rPr lang="en-US" dirty="0"/>
              <a:t>New Commands</a:t>
            </a:r>
          </a:p>
          <a:p>
            <a:r>
              <a:rPr lang="en-US" dirty="0" err="1">
                <a:latin typeface="Courier"/>
                <a:cs typeface="Courier"/>
              </a:rPr>
              <a:t>addMouseListeners</a:t>
            </a:r>
            <a:r>
              <a:rPr lang="en-US" dirty="0">
                <a:latin typeface="Courier"/>
                <a:cs typeface="Courier"/>
              </a:rPr>
              <a:t>();</a:t>
            </a:r>
          </a:p>
          <a:p>
            <a:r>
              <a:rPr lang="en-US" dirty="0" err="1">
                <a:latin typeface="Courier"/>
                <a:cs typeface="Courier"/>
              </a:rPr>
              <a:t>getElementAt</a:t>
            </a:r>
            <a:r>
              <a:rPr lang="en-US" dirty="0">
                <a:latin typeface="Courier"/>
                <a:cs typeface="Courier"/>
              </a:rPr>
              <a:t>(</a:t>
            </a:r>
            <a:r>
              <a:rPr lang="en-US" i="1" dirty="0">
                <a:latin typeface="Courier"/>
                <a:cs typeface="Courier"/>
              </a:rPr>
              <a:t>x</a:t>
            </a:r>
            <a:r>
              <a:rPr lang="en-US" dirty="0">
                <a:latin typeface="Courier"/>
                <a:cs typeface="Courier"/>
              </a:rPr>
              <a:t>, </a:t>
            </a:r>
            <a:r>
              <a:rPr lang="en-US" i="1" dirty="0">
                <a:latin typeface="Courier"/>
                <a:cs typeface="Courier"/>
              </a:rPr>
              <a:t>y</a:t>
            </a:r>
            <a:r>
              <a:rPr lang="en-US" dirty="0">
                <a:latin typeface="Courier"/>
                <a:cs typeface="Courier"/>
              </a:rPr>
              <a:t>);</a:t>
            </a:r>
          </a:p>
          <a:p>
            <a:r>
              <a:rPr lang="en-US" dirty="0">
                <a:latin typeface="Courier"/>
                <a:cs typeface="Courier"/>
              </a:rPr>
              <a:t>remove(</a:t>
            </a:r>
            <a:r>
              <a:rPr lang="en-US" i="1" dirty="0" err="1">
                <a:latin typeface="Courier"/>
                <a:cs typeface="Courier"/>
              </a:rPr>
              <a:t>obj</a:t>
            </a:r>
            <a:r>
              <a:rPr lang="en-US" dirty="0">
                <a:latin typeface="Courier"/>
                <a:cs typeface="Courier"/>
              </a:rPr>
              <a:t>);</a:t>
            </a:r>
          </a:p>
          <a:p>
            <a:endParaRPr lang="en-US" dirty="0">
              <a:latin typeface="Courier"/>
              <a:cs typeface="Courier"/>
            </a:endParaRPr>
          </a:p>
          <a:p>
            <a:pPr marL="0" indent="0">
              <a:buNone/>
            </a:pPr>
            <a:r>
              <a:rPr lang="en-US" dirty="0"/>
              <a:t>New Ideas</a:t>
            </a:r>
          </a:p>
          <a:p>
            <a:r>
              <a:rPr lang="en-US" dirty="0"/>
              <a:t>The Listener Model</a:t>
            </a:r>
          </a:p>
          <a:p>
            <a:r>
              <a:rPr lang="en-US" dirty="0"/>
              <a:t>Instance Variables</a:t>
            </a:r>
          </a:p>
          <a:p>
            <a:r>
              <a:rPr lang="en-US" b="1" dirty="0">
                <a:solidFill>
                  <a:srgbClr val="660066"/>
                </a:solidFill>
                <a:latin typeface="Courier"/>
                <a:cs typeface="Courier"/>
              </a:rPr>
              <a:t>null</a:t>
            </a:r>
          </a:p>
          <a:p>
            <a:endParaRPr lang="en-US" dirty="0"/>
          </a:p>
          <a:p>
            <a:endParaRPr lang="en-US" dirty="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New Concepts</a:t>
            </a:r>
          </a:p>
        </p:txBody>
      </p:sp>
    </p:spTree>
    <p:extLst>
      <p:ext uri="{BB962C8B-B14F-4D97-AF65-F5344CB8AC3E}">
        <p14:creationId xmlns:p14="http://schemas.microsoft.com/office/powerpoint/2010/main" val="174563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a:latin typeface="Times New Roman" charset="0"/>
              </a:rPr>
              <a:t>1.	</a:t>
            </a:r>
            <a:r>
              <a:rPr lang="en-US" sz="2400" dirty="0"/>
              <a:t>The </a:t>
            </a:r>
            <a:r>
              <a:rPr lang="en-US" sz="2400" b="1" dirty="0"/>
              <a:t>run</a:t>
            </a:r>
            <a:r>
              <a:rPr lang="en-US" sz="2800" dirty="0">
                <a:latin typeface="Times New Roman" charset="0"/>
              </a:rPr>
              <a:t> 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Mouse Events</a:t>
            </a:r>
          </a:p>
        </p:txBody>
      </p:sp>
    </p:spTree>
    <p:extLst>
      <p:ext uri="{BB962C8B-B14F-4D97-AF65-F5344CB8AC3E}">
        <p14:creationId xmlns:p14="http://schemas.microsoft.com/office/powerpoint/2010/main" val="208065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a:latin typeface="Times New Roman" charset="0"/>
              </a:rPr>
              <a:t>1.	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Responding to Keyboard Events</a:t>
            </a:r>
          </a:p>
        </p:txBody>
      </p:sp>
    </p:spTree>
    <p:extLst>
      <p:ext uri="{BB962C8B-B14F-4D97-AF65-F5344CB8AC3E}">
        <p14:creationId xmlns:p14="http://schemas.microsoft.com/office/powerpoint/2010/main" val="2056376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And Here We Are</a:t>
            </a:r>
            <a:r>
              <a:rPr lang="is-IS" sz="4000" b="1" dirty="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088285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Catch Me If You Can?</a:t>
            </a:r>
          </a:p>
        </p:txBody>
      </p:sp>
    </p:spTree>
    <p:extLst>
      <p:ext uri="{BB962C8B-B14F-4D97-AF65-F5344CB8AC3E}">
        <p14:creationId xmlns:p14="http://schemas.microsoft.com/office/powerpoint/2010/main" val="53196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Learning Goals</a:t>
            </a: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a:latin typeface="Chalkboard"/>
                <a:cs typeface="Chalkboard"/>
              </a:rPr>
              <a:t>Write a program that can respond to mouse events</a:t>
            </a:r>
          </a:p>
          <a:p>
            <a:pPr marL="457200" indent="-457200" algn="ctr">
              <a:buAutoNum type="arabicPeriod"/>
            </a:pPr>
            <a:r>
              <a:rPr lang="en-US" sz="2400" dirty="0">
                <a:latin typeface="Chalkboard"/>
                <a:cs typeface="Chalkboard"/>
              </a:rPr>
              <a:t>Use an instance variable in your program</a:t>
            </a:r>
          </a:p>
        </p:txBody>
      </p:sp>
    </p:spTree>
    <p:extLst>
      <p:ext uri="{BB962C8B-B14F-4D97-AF65-F5344CB8AC3E}">
        <p14:creationId xmlns:p14="http://schemas.microsoft.com/office/powerpoint/2010/main" val="156013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7" name="Rectangle 3"/>
          <p:cNvSpPr>
            <a:spLocks noGrp="1" noChangeArrowheads="1"/>
          </p:cNvSpPr>
          <p:nvPr>
            <p:ph type="body" idx="1"/>
          </p:nvPr>
        </p:nvSpPr>
        <p:spPr/>
        <p:txBody>
          <a:bodyPr>
            <a:normAutofit fontScale="92500" lnSpcReduction="10000"/>
          </a:bodyPr>
          <a:lstStyle/>
          <a:p>
            <a:pPr>
              <a:lnSpc>
                <a:spcPct val="80000"/>
              </a:lnSpc>
              <a:buFontTx/>
              <a:buNone/>
            </a:pPr>
            <a:endParaRPr lang="en-US" altLang="x-none" sz="2800" dirty="0">
              <a:solidFill>
                <a:srgbClr val="00B050"/>
              </a:solidFill>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program launches</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
        <p:nvSpPr>
          <p:cNvPr id="3" name="Title 2">
            <a:extLst>
              <a:ext uri="{FF2B5EF4-FFF2-40B4-BE49-F238E27FC236}">
                <a16:creationId xmlns:a16="http://schemas.microsoft.com/office/drawing/2014/main" id="{03384B5E-5CCB-464C-A1FE-1C5B78973E59}"/>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913E1B04-58DF-7A4D-A9F2-249F292662A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Events</a:t>
            </a:r>
          </a:p>
        </p:txBody>
      </p:sp>
    </p:spTree>
    <p:extLst>
      <p:ext uri="{BB962C8B-B14F-4D97-AF65-F5344CB8AC3E}">
        <p14:creationId xmlns:p14="http://schemas.microsoft.com/office/powerpoint/2010/main" val="31132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7" name="Rectangle 3"/>
          <p:cNvSpPr>
            <a:spLocks noGrp="1" noChangeArrowheads="1"/>
          </p:cNvSpPr>
          <p:nvPr>
            <p:ph type="body" idx="1"/>
          </p:nvPr>
        </p:nvSpPr>
        <p:spPr/>
        <p:txBody>
          <a:bodyPr>
            <a:normAutofit fontScale="92500" lnSpcReduction="10000"/>
          </a:bodyPr>
          <a:lstStyle/>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run()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1. add mouse listeners</a:t>
            </a:r>
            <a:endParaRPr lang="en-US" altLang="x-none" sz="2800" dirty="0">
              <a:latin typeface="Consolas" charset="0"/>
            </a:endParaRPr>
          </a:p>
          <a:p>
            <a:pPr>
              <a:lnSpc>
                <a:spcPct val="80000"/>
              </a:lnSpc>
              <a:buFontTx/>
              <a:buNone/>
            </a:pPr>
            <a:r>
              <a:rPr lang="en-US" altLang="x-none" sz="2800" dirty="0">
                <a:latin typeface="Consolas" charset="0"/>
              </a:rPr>
              <a:t>    </a:t>
            </a:r>
            <a:r>
              <a:rPr lang="en-US" altLang="x-none" sz="2800" dirty="0" err="1">
                <a:latin typeface="Consolas" charset="0"/>
              </a:rPr>
              <a:t>addMouseListeners</a:t>
            </a:r>
            <a:r>
              <a:rPr lang="en-US" altLang="x-none" sz="2800" dirty="0">
                <a:latin typeface="Consolas" charset="0"/>
              </a:rPr>
              <a:t>();</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mouseClicked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clicked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a:p>
            <a:pPr>
              <a:lnSpc>
                <a:spcPct val="80000"/>
              </a:lnSpc>
              <a:buFontTx/>
              <a:buNone/>
            </a:pPr>
            <a:r>
              <a:rPr lang="en-US" altLang="x-none" sz="2800" b="1" dirty="0">
                <a:solidFill>
                  <a:srgbClr val="7030A0"/>
                </a:solidFill>
                <a:latin typeface="Consolas" charset="0"/>
              </a:rPr>
              <a:t>public</a:t>
            </a:r>
            <a:r>
              <a:rPr lang="en-US" altLang="x-none" sz="2800" dirty="0">
                <a:latin typeface="Consolas" charset="0"/>
              </a:rPr>
              <a:t> </a:t>
            </a:r>
            <a:r>
              <a:rPr lang="en-US" altLang="x-none" sz="2800" b="1" dirty="0">
                <a:solidFill>
                  <a:srgbClr val="7030A0"/>
                </a:solidFill>
                <a:latin typeface="Consolas" charset="0"/>
              </a:rPr>
              <a:t>void</a:t>
            </a:r>
            <a:r>
              <a:rPr lang="en-US" altLang="x-none" sz="2800" dirty="0">
                <a:latin typeface="Consolas" charset="0"/>
              </a:rPr>
              <a:t> </a:t>
            </a:r>
            <a:r>
              <a:rPr lang="en-US" altLang="x-none" sz="2800" dirty="0" err="1">
                <a:latin typeface="Consolas" charset="0"/>
              </a:rPr>
              <a:t>mouseMoved</a:t>
            </a:r>
            <a:r>
              <a:rPr lang="en-US" altLang="x-none" sz="2800" dirty="0">
                <a:latin typeface="Consolas" charset="0"/>
              </a:rPr>
              <a:t>(</a:t>
            </a:r>
            <a:r>
              <a:rPr lang="en-US" altLang="x-none" sz="2800" dirty="0" err="1">
                <a:latin typeface="Consolas" charset="0"/>
              </a:rPr>
              <a:t>MouseEvent</a:t>
            </a:r>
            <a:r>
              <a:rPr lang="en-US" altLang="x-none" sz="2800" dirty="0">
                <a:latin typeface="Consolas" charset="0"/>
              </a:rPr>
              <a:t> event) {</a:t>
            </a:r>
          </a:p>
          <a:p>
            <a:pPr>
              <a:lnSpc>
                <a:spcPct val="80000"/>
              </a:lnSpc>
              <a:buFontTx/>
              <a:buNone/>
            </a:pPr>
            <a:r>
              <a:rPr lang="en-US" altLang="x-none" sz="2800" dirty="0">
                <a:latin typeface="Consolas" charset="0"/>
              </a:rPr>
              <a:t>    </a:t>
            </a:r>
            <a:r>
              <a:rPr lang="en-US" altLang="x-none" sz="2800" dirty="0">
                <a:solidFill>
                  <a:srgbClr val="00B050"/>
                </a:solidFill>
                <a:latin typeface="Consolas" charset="0"/>
              </a:rPr>
              <a:t>// Java runs this when mouse is moved</a:t>
            </a:r>
          </a:p>
          <a:p>
            <a:pPr>
              <a:lnSpc>
                <a:spcPct val="80000"/>
              </a:lnSpc>
              <a:buFontTx/>
              <a:buNone/>
            </a:pPr>
            <a:r>
              <a:rPr lang="en-US" altLang="x-none" sz="2800" dirty="0">
                <a:latin typeface="Consolas" charset="0"/>
              </a:rPr>
              <a:t>}</a:t>
            </a:r>
          </a:p>
          <a:p>
            <a:pPr>
              <a:lnSpc>
                <a:spcPct val="80000"/>
              </a:lnSpc>
              <a:buFontTx/>
              <a:buNone/>
            </a:pPr>
            <a:endParaRPr lang="en-US" altLang="x-none" sz="2800" dirty="0">
              <a:latin typeface="Consolas" charset="0"/>
            </a:endParaRPr>
          </a:p>
        </p:txBody>
      </p:sp>
      <p:sp>
        <p:nvSpPr>
          <p:cNvPr id="3" name="Title 2">
            <a:extLst>
              <a:ext uri="{FF2B5EF4-FFF2-40B4-BE49-F238E27FC236}">
                <a16:creationId xmlns:a16="http://schemas.microsoft.com/office/drawing/2014/main" id="{03384B5E-5CCB-464C-A1FE-1C5B78973E59}"/>
              </a:ext>
            </a:extLst>
          </p:cNvPr>
          <p:cNvSpPr>
            <a:spLocks noGrp="1"/>
          </p:cNvSpPr>
          <p:nvPr>
            <p:ph type="title"/>
          </p:nvPr>
        </p:nvSpPr>
        <p:spPr/>
        <p:txBody>
          <a:bodyPr/>
          <a:lstStyle/>
          <a:p>
            <a:endParaRPr lang="en-US"/>
          </a:p>
        </p:txBody>
      </p:sp>
      <p:sp>
        <p:nvSpPr>
          <p:cNvPr id="6" name="Rectangle 2">
            <a:extLst>
              <a:ext uri="{FF2B5EF4-FFF2-40B4-BE49-F238E27FC236}">
                <a16:creationId xmlns:a16="http://schemas.microsoft.com/office/drawing/2014/main" id="{913E1B04-58DF-7A4D-A9F2-249F292662AF}"/>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The Listener Model</a:t>
            </a:r>
          </a:p>
        </p:txBody>
      </p:sp>
    </p:spTree>
    <p:extLst>
      <p:ext uri="{BB962C8B-B14F-4D97-AF65-F5344CB8AC3E}">
        <p14:creationId xmlns:p14="http://schemas.microsoft.com/office/powerpoint/2010/main" val="77261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a:solidFill>
                  <a:schemeClr val="bg1"/>
                </a:solidFill>
                <a:latin typeface="Courier"/>
                <a:cs typeface="Courier"/>
              </a:rPr>
              <a:t>Examples</a:t>
            </a:r>
          </a:p>
        </p:txBody>
      </p:sp>
    </p:spTree>
    <p:extLst>
      <p:ext uri="{BB962C8B-B14F-4D97-AF65-F5344CB8AC3E}">
        <p14:creationId xmlns:p14="http://schemas.microsoft.com/office/powerpoint/2010/main" val="127143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0BB28D0-6ED9-F744-A7A7-E6861EC7E9B8}"/>
              </a:ext>
            </a:extLst>
          </p:cNvPr>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Mouse Location</a:t>
            </a:r>
          </a:p>
        </p:txBody>
      </p:sp>
      <p:pic>
        <p:nvPicPr>
          <p:cNvPr id="5" name="Picture 4">
            <a:extLst>
              <a:ext uri="{FF2B5EF4-FFF2-40B4-BE49-F238E27FC236}">
                <a16:creationId xmlns:a16="http://schemas.microsoft.com/office/drawing/2014/main" id="{1A2F1372-2023-3B40-BBD2-27DBC5052C7A}"/>
              </a:ext>
            </a:extLst>
          </p:cNvPr>
          <p:cNvPicPr>
            <a:picLocks noChangeAspect="1"/>
          </p:cNvPicPr>
          <p:nvPr/>
        </p:nvPicPr>
        <p:blipFill>
          <a:blip r:embed="rId2"/>
          <a:stretch>
            <a:fillRect/>
          </a:stretch>
        </p:blipFill>
        <p:spPr>
          <a:xfrm>
            <a:off x="3810000" y="2133600"/>
            <a:ext cx="1524000" cy="2590800"/>
          </a:xfrm>
          <a:prstGeom prst="rect">
            <a:avLst/>
          </a:prstGeom>
        </p:spPr>
      </p:pic>
    </p:spTree>
    <p:extLst>
      <p:ext uri="{BB962C8B-B14F-4D97-AF65-F5344CB8AC3E}">
        <p14:creationId xmlns:p14="http://schemas.microsoft.com/office/powerpoint/2010/main" val="2419543714"/>
      </p:ext>
    </p:extLst>
  </p:cSld>
  <p:clrMapOvr>
    <a:masterClrMapping/>
  </p:clrMapOvr>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6561</TotalTime>
  <Words>898</Words>
  <Application>Microsoft Macintosh PowerPoint</Application>
  <PresentationFormat>On-screen Show (4:3)</PresentationFormat>
  <Paragraphs>215</Paragraphs>
  <Slides>44</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ＭＳ Ｐゴシック</vt:lpstr>
      <vt:lpstr>Arial</vt:lpstr>
      <vt:lpstr>Calibri</vt:lpstr>
      <vt:lpstr>Century Gothic</vt:lpstr>
      <vt:lpstr>Chalkboard</vt:lpstr>
      <vt:lpstr>Consolas</vt:lpstr>
      <vt:lpstr>Courier</vt:lpstr>
      <vt:lpstr>Mangal</vt:lpstr>
      <vt:lpstr>Menlo</vt:lpstr>
      <vt:lpstr>Times New Roman</vt:lpstr>
      <vt:lpstr>teaching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Chris James Piech</cp:lastModifiedBy>
  <cp:revision>52</cp:revision>
  <cp:lastPrinted>2017-01-27T17:37:51Z</cp:lastPrinted>
  <dcterms:created xsi:type="dcterms:W3CDTF">2016-06-22T10:46:22Z</dcterms:created>
  <dcterms:modified xsi:type="dcterms:W3CDTF">2018-01-29T21:08:13Z</dcterms:modified>
</cp:coreProperties>
</file>